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91" r:id="rId5"/>
    <p:sldId id="257" r:id="rId6"/>
    <p:sldId id="280" r:id="rId7"/>
    <p:sldId id="285" r:id="rId8"/>
    <p:sldId id="273" r:id="rId9"/>
    <p:sldId id="287" r:id="rId10"/>
    <p:sldId id="288" r:id="rId11"/>
    <p:sldId id="292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rid Flaata" initials="SF" lastIdx="1" clrIdx="0">
    <p:extLst>
      <p:ext uri="{19B8F6BF-5375-455C-9EA6-DF929625EA0E}">
        <p15:presenceInfo xmlns:p15="http://schemas.microsoft.com/office/powerpoint/2012/main" userId="S::SF623@kirken.no::a5941ec4-2e36-49d2-8987-7525f7ca0f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5676C-962F-41E5-9208-1D5068D2500F}" v="58" dt="2020-10-21T11:42:50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7T19:57:09.52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hyperlink" Target="http://www.b&#230;rekraftsboka.no/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&#230;rekraftsboka.no/" TargetMode="External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9B4F4-C4AF-4F16-8FFF-41459632D8FA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</dgm:pt>
    <dgm:pt modelId="{54A20ECE-2EBA-4F05-B855-65BF99EB2A01}">
      <dgm:prSet phldrT="[Tekst]" phldr="1"/>
      <dgm:spPr/>
      <dgm:t>
        <a:bodyPr/>
        <a:lstStyle/>
        <a:p>
          <a:endParaRPr lang="nb-NO" dirty="0"/>
        </a:p>
      </dgm:t>
    </dgm:pt>
    <dgm:pt modelId="{82A90D06-6B39-449D-944D-9F33B40D7FEB}" type="parTrans" cxnId="{C0162084-DA12-43AE-B519-AFFAB298FFE9}">
      <dgm:prSet/>
      <dgm:spPr/>
      <dgm:t>
        <a:bodyPr/>
        <a:lstStyle/>
        <a:p>
          <a:endParaRPr lang="nb-NO"/>
        </a:p>
      </dgm:t>
    </dgm:pt>
    <dgm:pt modelId="{F5652AD8-C13E-41B1-A21B-7DF065D73ECB}" type="sibTrans" cxnId="{C0162084-DA12-43AE-B519-AFFAB298FFE9}">
      <dgm:prSet/>
      <dgm:spPr/>
      <dgm:t>
        <a:bodyPr/>
        <a:lstStyle/>
        <a:p>
          <a:endParaRPr lang="nb-NO"/>
        </a:p>
      </dgm:t>
    </dgm:pt>
    <dgm:pt modelId="{296FD22F-82F7-44BB-8ED9-BCE8463F49BF}" type="pres">
      <dgm:prSet presAssocID="{CA19B4F4-C4AF-4F16-8FFF-41459632D8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B8A824-05A9-41B6-91AF-580D56260A9D}" type="pres">
      <dgm:prSet presAssocID="{54A20ECE-2EBA-4F05-B855-65BF99EB2A01}" presName="hierRoot1" presStyleCnt="0"/>
      <dgm:spPr/>
    </dgm:pt>
    <dgm:pt modelId="{CE206564-6E49-434C-A39D-12F3A7159E66}" type="pres">
      <dgm:prSet presAssocID="{54A20ECE-2EBA-4F05-B855-65BF99EB2A01}" presName="composite" presStyleCnt="0"/>
      <dgm:spPr/>
    </dgm:pt>
    <dgm:pt modelId="{43B740DD-3B7A-419F-99B5-E4548130603A}" type="pres">
      <dgm:prSet presAssocID="{54A20ECE-2EBA-4F05-B855-65BF99EB2A01}" presName="image" presStyleLbl="node0" presStyleIdx="0" presStyleCnt="1" custScaleX="59008" custScaleY="58717" custLinFactX="30074" custLinFactNeighborX="100000" custLinFactNeighborY="31169"/>
      <dgm:spPr>
        <a:blipFill>
          <a:blip xmlns:r="http://schemas.openxmlformats.org/officeDocument/2006/relationships" r:embed="rId1"/>
          <a:srcRect/>
          <a:stretch>
            <a:fillRect l="-43000" r="-43000"/>
          </a:stretch>
        </a:blipFill>
      </dgm:spPr>
    </dgm:pt>
    <dgm:pt modelId="{AA5F91AE-1C9F-4340-93F9-0827323CA756}" type="pres">
      <dgm:prSet presAssocID="{54A20ECE-2EBA-4F05-B855-65BF99EB2A01}" presName="text" presStyleLbl="revTx" presStyleIdx="0" presStyleCnt="1" custFlipHor="1" custScaleX="11428" custScaleY="35657">
        <dgm:presLayoutVars>
          <dgm:chPref val="3"/>
        </dgm:presLayoutVars>
      </dgm:prSet>
      <dgm:spPr/>
    </dgm:pt>
    <dgm:pt modelId="{19DBC7EC-92E5-45D2-AC32-44936F4AD324}" type="pres">
      <dgm:prSet presAssocID="{54A20ECE-2EBA-4F05-B855-65BF99EB2A01}" presName="hierChild2" presStyleCnt="0"/>
      <dgm:spPr/>
    </dgm:pt>
  </dgm:ptLst>
  <dgm:cxnLst>
    <dgm:cxn modelId="{5DA22343-A18C-4476-AE38-D6FC00EC790B}" type="presOf" srcId="{CA19B4F4-C4AF-4F16-8FFF-41459632D8FA}" destId="{296FD22F-82F7-44BB-8ED9-BCE8463F49BF}" srcOrd="0" destOrd="0" presId="urn:microsoft.com/office/officeart/2009/layout/CirclePictureHierarchy"/>
    <dgm:cxn modelId="{C0162084-DA12-43AE-B519-AFFAB298FFE9}" srcId="{CA19B4F4-C4AF-4F16-8FFF-41459632D8FA}" destId="{54A20ECE-2EBA-4F05-B855-65BF99EB2A01}" srcOrd="0" destOrd="0" parTransId="{82A90D06-6B39-449D-944D-9F33B40D7FEB}" sibTransId="{F5652AD8-C13E-41B1-A21B-7DF065D73ECB}"/>
    <dgm:cxn modelId="{D6435EB4-A9F1-4741-A829-89FC3AE2F896}" type="presOf" srcId="{54A20ECE-2EBA-4F05-B855-65BF99EB2A01}" destId="{AA5F91AE-1C9F-4340-93F9-0827323CA756}" srcOrd="0" destOrd="0" presId="urn:microsoft.com/office/officeart/2009/layout/CirclePictureHierarchy"/>
    <dgm:cxn modelId="{B062C5F4-7C76-474E-9883-A51DD934BFAA}" type="presParOf" srcId="{296FD22F-82F7-44BB-8ED9-BCE8463F49BF}" destId="{E5B8A824-05A9-41B6-91AF-580D56260A9D}" srcOrd="0" destOrd="0" presId="urn:microsoft.com/office/officeart/2009/layout/CirclePictureHierarchy"/>
    <dgm:cxn modelId="{4AF53B21-F1DE-4DE7-9DE9-D4CB2F13595D}" type="presParOf" srcId="{E5B8A824-05A9-41B6-91AF-580D56260A9D}" destId="{CE206564-6E49-434C-A39D-12F3A7159E66}" srcOrd="0" destOrd="0" presId="urn:microsoft.com/office/officeart/2009/layout/CirclePictureHierarchy"/>
    <dgm:cxn modelId="{F37F26EE-6ABD-4459-8907-823CE6D3C9D4}" type="presParOf" srcId="{CE206564-6E49-434C-A39D-12F3A7159E66}" destId="{43B740DD-3B7A-419F-99B5-E4548130603A}" srcOrd="0" destOrd="0" presId="urn:microsoft.com/office/officeart/2009/layout/CirclePictureHierarchy"/>
    <dgm:cxn modelId="{A60E607D-5393-41B3-B9FF-244852AAD384}" type="presParOf" srcId="{CE206564-6E49-434C-A39D-12F3A7159E66}" destId="{AA5F91AE-1C9F-4340-93F9-0827323CA756}" srcOrd="1" destOrd="0" presId="urn:microsoft.com/office/officeart/2009/layout/CirclePictureHierarchy"/>
    <dgm:cxn modelId="{B1670FB6-6A8E-4201-9BD8-2573AB3E77FE}" type="presParOf" srcId="{E5B8A824-05A9-41B6-91AF-580D56260A9D}" destId="{19DBC7EC-92E5-45D2-AC32-44936F4AD324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C6271-7655-4217-9EEA-89B4FA8B81C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F04571B-93C4-48F9-9D91-0388E79B10EC}">
      <dgm:prSet/>
      <dgm:spPr/>
      <dgm:t>
        <a:bodyPr/>
        <a:lstStyle/>
        <a:p>
          <a:r>
            <a:rPr lang="nb-NO">
              <a:hlinkClick xmlns:r="http://schemas.openxmlformats.org/officeDocument/2006/relationships" r:id="rId1"/>
            </a:rPr>
            <a:t>www.bærekraftsboka.no</a:t>
          </a:r>
          <a:endParaRPr lang="en-US"/>
        </a:p>
      </dgm:t>
    </dgm:pt>
    <dgm:pt modelId="{F1D5FFC6-D5B3-4070-BC37-6EDE5D6372FF}" type="parTrans" cxnId="{BAF01E16-669D-4FC1-BB24-4A8DD1C0B33A}">
      <dgm:prSet/>
      <dgm:spPr/>
      <dgm:t>
        <a:bodyPr/>
        <a:lstStyle/>
        <a:p>
          <a:endParaRPr lang="en-US"/>
        </a:p>
      </dgm:t>
    </dgm:pt>
    <dgm:pt modelId="{E69F83A8-9669-4832-88A0-EFA685E70623}" type="sibTrans" cxnId="{BAF01E16-669D-4FC1-BB24-4A8DD1C0B33A}">
      <dgm:prSet/>
      <dgm:spPr/>
      <dgm:t>
        <a:bodyPr/>
        <a:lstStyle/>
        <a:p>
          <a:endParaRPr lang="en-US"/>
        </a:p>
      </dgm:t>
    </dgm:pt>
    <dgm:pt modelId="{969CC6E5-E808-4B23-990B-4F6B40DFA1C8}">
      <dgm:prSet/>
      <dgm:spPr/>
      <dgm:t>
        <a:bodyPr/>
        <a:lstStyle/>
        <a:p>
          <a:r>
            <a:rPr lang="nb-NO" dirty="0" err="1"/>
            <a:t>Webinar</a:t>
          </a:r>
          <a:r>
            <a:rPr lang="nb-NO" dirty="0"/>
            <a:t> på nyåret</a:t>
          </a:r>
          <a:endParaRPr lang="en-US" dirty="0"/>
        </a:p>
      </dgm:t>
    </dgm:pt>
    <dgm:pt modelId="{F32652B7-16E0-4DDE-97FD-84F1A7E50641}" type="parTrans" cxnId="{2C18C4B0-739A-450C-908B-0A88D5789E2A}">
      <dgm:prSet/>
      <dgm:spPr/>
      <dgm:t>
        <a:bodyPr/>
        <a:lstStyle/>
        <a:p>
          <a:endParaRPr lang="en-US"/>
        </a:p>
      </dgm:t>
    </dgm:pt>
    <dgm:pt modelId="{43679CA8-4AED-4DB2-B944-1FBE56A9F8D9}" type="sibTrans" cxnId="{2C18C4B0-739A-450C-908B-0A88D5789E2A}">
      <dgm:prSet/>
      <dgm:spPr/>
      <dgm:t>
        <a:bodyPr/>
        <a:lstStyle/>
        <a:p>
          <a:endParaRPr lang="en-US"/>
        </a:p>
      </dgm:t>
    </dgm:pt>
    <dgm:pt modelId="{30877969-ADD9-4722-B0DD-A958907CDFDA}" type="pres">
      <dgm:prSet presAssocID="{374C6271-7655-4217-9EEA-89B4FA8B81CE}" presName="root" presStyleCnt="0">
        <dgm:presLayoutVars>
          <dgm:dir/>
          <dgm:resizeHandles val="exact"/>
        </dgm:presLayoutVars>
      </dgm:prSet>
      <dgm:spPr/>
    </dgm:pt>
    <dgm:pt modelId="{3EC67A90-73CB-4313-9E44-BFF8EE8D4536}" type="pres">
      <dgm:prSet presAssocID="{4F04571B-93C4-48F9-9D91-0388E79B10EC}" presName="compNode" presStyleCnt="0"/>
      <dgm:spPr/>
    </dgm:pt>
    <dgm:pt modelId="{5E2F7C31-9990-401A-ABA9-B3536D3BCF4F}" type="pres">
      <dgm:prSet presAssocID="{4F04571B-93C4-48F9-9D91-0388E79B10EC}" presName="bgRect" presStyleLbl="bgShp" presStyleIdx="0" presStyleCnt="2"/>
      <dgm:spPr/>
    </dgm:pt>
    <dgm:pt modelId="{9FF31185-C1FD-4C10-9401-C8F164BC8136}" type="pres">
      <dgm:prSet presAssocID="{4F04571B-93C4-48F9-9D91-0388E79B10EC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BF5A308-76EF-42EE-B0D3-4C367313DCD9}" type="pres">
      <dgm:prSet presAssocID="{4F04571B-93C4-48F9-9D91-0388E79B10EC}" presName="spaceRect" presStyleCnt="0"/>
      <dgm:spPr/>
    </dgm:pt>
    <dgm:pt modelId="{A966ACFF-9BFD-43A3-A9CA-151D93BC2ACD}" type="pres">
      <dgm:prSet presAssocID="{4F04571B-93C4-48F9-9D91-0388E79B10EC}" presName="parTx" presStyleLbl="revTx" presStyleIdx="0" presStyleCnt="2">
        <dgm:presLayoutVars>
          <dgm:chMax val="0"/>
          <dgm:chPref val="0"/>
        </dgm:presLayoutVars>
      </dgm:prSet>
      <dgm:spPr/>
    </dgm:pt>
    <dgm:pt modelId="{DC469947-B5F1-4381-BBFC-160CD8C168B3}" type="pres">
      <dgm:prSet presAssocID="{E69F83A8-9669-4832-88A0-EFA685E70623}" presName="sibTrans" presStyleCnt="0"/>
      <dgm:spPr/>
    </dgm:pt>
    <dgm:pt modelId="{3BC78099-0BF6-4A70-BC82-7A724A7C9390}" type="pres">
      <dgm:prSet presAssocID="{969CC6E5-E808-4B23-990B-4F6B40DFA1C8}" presName="compNode" presStyleCnt="0"/>
      <dgm:spPr/>
    </dgm:pt>
    <dgm:pt modelId="{1FF807B6-6480-4045-A162-E9D0E3E727AE}" type="pres">
      <dgm:prSet presAssocID="{969CC6E5-E808-4B23-990B-4F6B40DFA1C8}" presName="bgRect" presStyleLbl="bgShp" presStyleIdx="1" presStyleCnt="2"/>
      <dgm:spPr/>
    </dgm:pt>
    <dgm:pt modelId="{A5246F64-E2E2-4606-9922-FDB351C0FBFA}" type="pres">
      <dgm:prSet presAssocID="{969CC6E5-E808-4B23-990B-4F6B40DFA1C8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jerm"/>
        </a:ext>
      </dgm:extLst>
    </dgm:pt>
    <dgm:pt modelId="{75547F90-962C-4EB6-812A-E6B24329DDFD}" type="pres">
      <dgm:prSet presAssocID="{969CC6E5-E808-4B23-990B-4F6B40DFA1C8}" presName="spaceRect" presStyleCnt="0"/>
      <dgm:spPr/>
    </dgm:pt>
    <dgm:pt modelId="{D1D0498B-58B8-427B-9484-11F5D0099E78}" type="pres">
      <dgm:prSet presAssocID="{969CC6E5-E808-4B23-990B-4F6B40DFA1C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AF01E16-669D-4FC1-BB24-4A8DD1C0B33A}" srcId="{374C6271-7655-4217-9EEA-89B4FA8B81CE}" destId="{4F04571B-93C4-48F9-9D91-0388E79B10EC}" srcOrd="0" destOrd="0" parTransId="{F1D5FFC6-D5B3-4070-BC37-6EDE5D6372FF}" sibTransId="{E69F83A8-9669-4832-88A0-EFA685E70623}"/>
    <dgm:cxn modelId="{1AF9DE5C-04D6-4623-AE95-C599A0028F56}" type="presOf" srcId="{374C6271-7655-4217-9EEA-89B4FA8B81CE}" destId="{30877969-ADD9-4722-B0DD-A958907CDFDA}" srcOrd="0" destOrd="0" presId="urn:microsoft.com/office/officeart/2018/2/layout/IconVerticalSolidList"/>
    <dgm:cxn modelId="{A2F18184-0E4C-453C-A3DF-5E6573E28608}" type="presOf" srcId="{4F04571B-93C4-48F9-9D91-0388E79B10EC}" destId="{A966ACFF-9BFD-43A3-A9CA-151D93BC2ACD}" srcOrd="0" destOrd="0" presId="urn:microsoft.com/office/officeart/2018/2/layout/IconVerticalSolidList"/>
    <dgm:cxn modelId="{2C18C4B0-739A-450C-908B-0A88D5789E2A}" srcId="{374C6271-7655-4217-9EEA-89B4FA8B81CE}" destId="{969CC6E5-E808-4B23-990B-4F6B40DFA1C8}" srcOrd="1" destOrd="0" parTransId="{F32652B7-16E0-4DDE-97FD-84F1A7E50641}" sibTransId="{43679CA8-4AED-4DB2-B944-1FBE56A9F8D9}"/>
    <dgm:cxn modelId="{9DDBE9DC-93DF-44C5-A1B8-2DB587B3ED0A}" type="presOf" srcId="{969CC6E5-E808-4B23-990B-4F6B40DFA1C8}" destId="{D1D0498B-58B8-427B-9484-11F5D0099E78}" srcOrd="0" destOrd="0" presId="urn:microsoft.com/office/officeart/2018/2/layout/IconVerticalSolidList"/>
    <dgm:cxn modelId="{609CF403-51D9-4903-9701-EB503D299418}" type="presParOf" srcId="{30877969-ADD9-4722-B0DD-A958907CDFDA}" destId="{3EC67A90-73CB-4313-9E44-BFF8EE8D4536}" srcOrd="0" destOrd="0" presId="urn:microsoft.com/office/officeart/2018/2/layout/IconVerticalSolidList"/>
    <dgm:cxn modelId="{54627514-14D2-4AD4-946E-FBD611186844}" type="presParOf" srcId="{3EC67A90-73CB-4313-9E44-BFF8EE8D4536}" destId="{5E2F7C31-9990-401A-ABA9-B3536D3BCF4F}" srcOrd="0" destOrd="0" presId="urn:microsoft.com/office/officeart/2018/2/layout/IconVerticalSolidList"/>
    <dgm:cxn modelId="{5B523DD2-AB04-46AA-B90C-2BD246B686F0}" type="presParOf" srcId="{3EC67A90-73CB-4313-9E44-BFF8EE8D4536}" destId="{9FF31185-C1FD-4C10-9401-C8F164BC8136}" srcOrd="1" destOrd="0" presId="urn:microsoft.com/office/officeart/2018/2/layout/IconVerticalSolidList"/>
    <dgm:cxn modelId="{AE513202-888F-4315-A074-406948ABF33F}" type="presParOf" srcId="{3EC67A90-73CB-4313-9E44-BFF8EE8D4536}" destId="{CBF5A308-76EF-42EE-B0D3-4C367313DCD9}" srcOrd="2" destOrd="0" presId="urn:microsoft.com/office/officeart/2018/2/layout/IconVerticalSolidList"/>
    <dgm:cxn modelId="{BEB76ED8-6DF0-4EB7-A9BF-A9A19EC0C34E}" type="presParOf" srcId="{3EC67A90-73CB-4313-9E44-BFF8EE8D4536}" destId="{A966ACFF-9BFD-43A3-A9CA-151D93BC2ACD}" srcOrd="3" destOrd="0" presId="urn:microsoft.com/office/officeart/2018/2/layout/IconVerticalSolidList"/>
    <dgm:cxn modelId="{E873C74A-E287-402F-8805-607C0D8F29E4}" type="presParOf" srcId="{30877969-ADD9-4722-B0DD-A958907CDFDA}" destId="{DC469947-B5F1-4381-BBFC-160CD8C168B3}" srcOrd="1" destOrd="0" presId="urn:microsoft.com/office/officeart/2018/2/layout/IconVerticalSolidList"/>
    <dgm:cxn modelId="{A0D1B484-0582-45C4-865F-4D51A73D09C4}" type="presParOf" srcId="{30877969-ADD9-4722-B0DD-A958907CDFDA}" destId="{3BC78099-0BF6-4A70-BC82-7A724A7C9390}" srcOrd="2" destOrd="0" presId="urn:microsoft.com/office/officeart/2018/2/layout/IconVerticalSolidList"/>
    <dgm:cxn modelId="{DBDBFB78-229A-4D77-B61E-BBB936D2CC5B}" type="presParOf" srcId="{3BC78099-0BF6-4A70-BC82-7A724A7C9390}" destId="{1FF807B6-6480-4045-A162-E9D0E3E727AE}" srcOrd="0" destOrd="0" presId="urn:microsoft.com/office/officeart/2018/2/layout/IconVerticalSolidList"/>
    <dgm:cxn modelId="{1D37E636-4A5B-458A-BA91-19BE7B8A8749}" type="presParOf" srcId="{3BC78099-0BF6-4A70-BC82-7A724A7C9390}" destId="{A5246F64-E2E2-4606-9922-FDB351C0FBFA}" srcOrd="1" destOrd="0" presId="urn:microsoft.com/office/officeart/2018/2/layout/IconVerticalSolidList"/>
    <dgm:cxn modelId="{DEE75919-CCFF-49F3-8D5E-D547857771B0}" type="presParOf" srcId="{3BC78099-0BF6-4A70-BC82-7A724A7C9390}" destId="{75547F90-962C-4EB6-812A-E6B24329DDFD}" srcOrd="2" destOrd="0" presId="urn:microsoft.com/office/officeart/2018/2/layout/IconVerticalSolidList"/>
    <dgm:cxn modelId="{DBB76CA8-37DA-4689-9F00-16F70986C185}" type="presParOf" srcId="{3BC78099-0BF6-4A70-BC82-7A724A7C9390}" destId="{D1D0498B-58B8-427B-9484-11F5D0099E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40DD-3B7A-419F-99B5-E4548130603A}">
      <dsp:nvSpPr>
        <dsp:cNvPr id="0" name=""/>
        <dsp:cNvSpPr/>
      </dsp:nvSpPr>
      <dsp:spPr>
        <a:xfrm>
          <a:off x="8015182" y="3189803"/>
          <a:ext cx="2725420" cy="271197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43000" r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F91AE-1C9F-4340-93F9-0827323CA756}">
      <dsp:nvSpPr>
        <dsp:cNvPr id="0" name=""/>
        <dsp:cNvSpPr/>
      </dsp:nvSpPr>
      <dsp:spPr>
        <a:xfrm flipH="1">
          <a:off x="8747666" y="2167262"/>
          <a:ext cx="791742" cy="164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900" kern="1200" dirty="0"/>
        </a:p>
      </dsp:txBody>
      <dsp:txXfrm>
        <a:off x="8747666" y="2167262"/>
        <a:ext cx="791742" cy="1646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F7C31-9990-401A-ABA9-B3536D3BCF4F}">
      <dsp:nvSpPr>
        <dsp:cNvPr id="0" name=""/>
        <dsp:cNvSpPr/>
      </dsp:nvSpPr>
      <dsp:spPr>
        <a:xfrm>
          <a:off x="0" y="956381"/>
          <a:ext cx="600999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31185-C1FD-4C10-9401-C8F164BC8136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6ACFF-9BFD-43A3-A9CA-151D93BC2ACD}">
      <dsp:nvSpPr>
        <dsp:cNvPr id="0" name=""/>
        <dsp:cNvSpPr/>
      </dsp:nvSpPr>
      <dsp:spPr>
        <a:xfrm>
          <a:off x="2039300" y="956381"/>
          <a:ext cx="397069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>
              <a:hlinkClick xmlns:r="http://schemas.openxmlformats.org/officeDocument/2006/relationships" r:id="rId3"/>
            </a:rPr>
            <a:t>www.bærekraftsboka.no</a:t>
          </a:r>
          <a:endParaRPr lang="en-US" sz="2500" kern="1200"/>
        </a:p>
      </dsp:txBody>
      <dsp:txXfrm>
        <a:off x="2039300" y="956381"/>
        <a:ext cx="3970692" cy="1765627"/>
      </dsp:txXfrm>
    </dsp:sp>
    <dsp:sp modelId="{1FF807B6-6480-4045-A162-E9D0E3E727AE}">
      <dsp:nvSpPr>
        <dsp:cNvPr id="0" name=""/>
        <dsp:cNvSpPr/>
      </dsp:nvSpPr>
      <dsp:spPr>
        <a:xfrm>
          <a:off x="0" y="3163416"/>
          <a:ext cx="600999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46F64-E2E2-4606-9922-FDB351C0FBFA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0498B-58B8-427B-9484-11F5D0099E78}">
      <dsp:nvSpPr>
        <dsp:cNvPr id="0" name=""/>
        <dsp:cNvSpPr/>
      </dsp:nvSpPr>
      <dsp:spPr>
        <a:xfrm>
          <a:off x="2039300" y="3163416"/>
          <a:ext cx="397069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 err="1"/>
            <a:t>Webinar</a:t>
          </a:r>
          <a:r>
            <a:rPr lang="nb-NO" sz="2500" kern="1200" dirty="0"/>
            <a:t> på nyåret</a:t>
          </a:r>
          <a:endParaRPr lang="en-US" sz="2500" kern="1200" dirty="0"/>
        </a:p>
      </dsp:txBody>
      <dsp:txXfrm>
        <a:off x="2039300" y="3163416"/>
        <a:ext cx="3970692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F6800-C6AA-43BD-9018-D46893904837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EFABA-7728-4BB2-BFA6-4BFB8A0D66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003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FABA-7728-4BB2-BFA6-4BFB8A0D66A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04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/>
              <a:t>Verdens felles arbeidsplan for å utrydde fattigdom, bekjempe ulikhet og stoppe klimaendringene innen 2030. </a:t>
            </a:r>
          </a:p>
          <a:p>
            <a:endParaRPr lang="nb-NO" sz="1200" dirty="0"/>
          </a:p>
          <a:p>
            <a:r>
              <a:rPr lang="nb-NO" sz="1200" dirty="0"/>
              <a:t>17 mål og 169 delmål.</a:t>
            </a:r>
          </a:p>
          <a:p>
            <a:endParaRPr lang="nb-NO" sz="1200" dirty="0"/>
          </a:p>
          <a:p>
            <a:r>
              <a:rPr lang="nb-NO" sz="1200" dirty="0"/>
              <a:t> Målene skal fungere som en felles global retning for land, næringsliv og sivilsamfunn. </a:t>
            </a:r>
          </a:p>
          <a:p>
            <a:r>
              <a:rPr lang="nb-NO" sz="1200" dirty="0"/>
              <a:t>Bygget demokratisk med innspill fra land over hele verden en spørreundersøkelse med ti </a:t>
            </a:r>
            <a:r>
              <a:rPr lang="nb-NO" sz="1200" dirty="0" err="1"/>
              <a:t>milllioner</a:t>
            </a:r>
            <a:r>
              <a:rPr lang="nb-NO" sz="1200" dirty="0"/>
              <a:t> deltagere.</a:t>
            </a:r>
          </a:p>
          <a:p>
            <a:r>
              <a:rPr lang="nb-NO" sz="1200" dirty="0"/>
              <a:t>Bygger på Tusenårsmålene (2000-2015) som kun adresserte symptomer på fattigdom. </a:t>
            </a:r>
          </a:p>
          <a:p>
            <a:r>
              <a:rPr lang="nb-NO" sz="1200" dirty="0" err="1"/>
              <a:t>Bærekraftsmålene</a:t>
            </a:r>
            <a:r>
              <a:rPr lang="nb-NO" sz="1200" dirty="0"/>
              <a:t> skal gjøre noe med årsakene til fattigdom, ulikhet og klimaendringer.</a:t>
            </a:r>
          </a:p>
          <a:p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FABA-7728-4BB2-BFA6-4BFB8A0D66A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04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De mest sårbare menneskene må derfor prioriteres. Eksempel på ekskluderte grupper er mennesker med nedsatt funksjonsevne, flyktninger, etniske og religiøse minoriteter, jenter og urfolk.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FABA-7728-4BB2-BFA6-4BFB8A0D66A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78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 tre henger sammen og er gjensidig avhengige av hverandre. For å oppnå bærekraftig utvikling, så må alle tre dimensjonene være oppfylt.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FABA-7728-4BB2-BFA6-4BFB8A0D66A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29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8000" dirty="0"/>
              <a:t>1. Rettferdighet, fred, likeverd, vern om skaperverket, barmhjertighet….Gamle tema, ny visjon og nytt </a:t>
            </a:r>
            <a:r>
              <a:rPr lang="nb-NO" sz="8000" dirty="0" err="1"/>
              <a:t>momentum</a:t>
            </a:r>
            <a:endParaRPr lang="nb-NO" sz="8000" dirty="0"/>
          </a:p>
          <a:p>
            <a:endParaRPr lang="nb-NO" sz="8000" dirty="0"/>
          </a:p>
          <a:p>
            <a:r>
              <a:rPr lang="nb-NO" sz="8000" dirty="0" err="1"/>
              <a:t>Leave</a:t>
            </a:r>
            <a:r>
              <a:rPr lang="nb-NO" sz="8000" dirty="0"/>
              <a:t> No One </a:t>
            </a:r>
            <a:r>
              <a:rPr lang="nb-NO" sz="8000" dirty="0" err="1"/>
              <a:t>Behind</a:t>
            </a:r>
            <a:r>
              <a:rPr lang="nb-NO" sz="8000" dirty="0"/>
              <a:t> (LNOB) – Sauen som ble funnet igjen </a:t>
            </a:r>
          </a:p>
          <a:p>
            <a:r>
              <a:rPr lang="nb-NO" sz="8000" dirty="0"/>
              <a:t>Transformativ agenda</a:t>
            </a:r>
          </a:p>
          <a:p>
            <a:r>
              <a:rPr lang="nb-NO" sz="8000" dirty="0"/>
              <a:t>Integrasjonsprinsippet– Helhetlig tilnærming  </a:t>
            </a:r>
          </a:p>
          <a:p>
            <a:pPr marL="0" indent="0">
              <a:buNone/>
            </a:pPr>
            <a:r>
              <a:rPr lang="nb-NO" sz="8000" dirty="0"/>
              <a:t>	klima-natur-anstendig arbeid-vann-fredelige samfunn-mat…</a:t>
            </a:r>
          </a:p>
          <a:p>
            <a:r>
              <a:rPr lang="nb-NO" sz="2300" dirty="0"/>
              <a:t>2. Bredt eierskap –og partnerskap er sentralt i agendaen </a:t>
            </a:r>
          </a:p>
          <a:p>
            <a:r>
              <a:rPr lang="nb-NO" sz="2300" dirty="0"/>
              <a:t>Myndigheter-privat sektor-sivilsamfunn (inkludert trossamfunn) </a:t>
            </a:r>
          </a:p>
          <a:p>
            <a:r>
              <a:rPr lang="nb-NO" sz="2300" dirty="0"/>
              <a:t>Kommuner og fylkeskommuner bygger sine planer rundt </a:t>
            </a:r>
            <a:r>
              <a:rPr lang="nb-NO" sz="2300" dirty="0" err="1"/>
              <a:t>SDGs</a:t>
            </a:r>
            <a:endParaRPr lang="nb-NO" sz="2300" dirty="0"/>
          </a:p>
          <a:p>
            <a:r>
              <a:rPr lang="nb-NO" sz="2300" dirty="0"/>
              <a:t>Kirkenes rolle i implementering (trosopplæring /utdanning, helse, integrering… ) 	</a:t>
            </a:r>
          </a:p>
          <a:p>
            <a:r>
              <a:rPr lang="nb-NO" sz="2300" dirty="0"/>
              <a:t>Strategisk utgangspunkt for partnerskap mellom kirke og kommune (bydel), kirke og næringsliv, brede samarbeid  </a:t>
            </a:r>
          </a:p>
          <a:p>
            <a:pPr marL="342900" lvl="1" indent="0">
              <a:buNone/>
            </a:pPr>
            <a:r>
              <a:rPr lang="nb-NO" dirty="0"/>
              <a:t>	</a:t>
            </a:r>
            <a:br>
              <a:rPr lang="nb-NO" dirty="0"/>
            </a:br>
            <a:r>
              <a:rPr lang="nb-NO" dirty="0"/>
              <a:t>1. Hva gjør vi allerede? </a:t>
            </a:r>
          </a:p>
          <a:p>
            <a:pPr marL="342900" lvl="1" indent="0">
              <a:buNone/>
            </a:pPr>
            <a:r>
              <a:rPr lang="nb-NO" dirty="0"/>
              <a:t>2. Hva mer kan vi gjøre?    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FABA-7728-4BB2-BFA6-4BFB8A0D66A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71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/>
              <a:t>SDG 13 (klimamålet) henviser eksplisitt til UNFCCC som den primære arenaen for internasjonalt klima-samarbeid/-forhandlinger. Hva har </a:t>
            </a:r>
            <a:r>
              <a:rPr lang="nb-NO" sz="1800" dirty="0" err="1"/>
              <a:t>bærekraftsmålene</a:t>
            </a:r>
            <a:r>
              <a:rPr lang="nb-NO" sz="1800" dirty="0"/>
              <a:t> å tilføre klimaarbeidet? Og hva har </a:t>
            </a:r>
            <a:r>
              <a:rPr lang="nb-NO" sz="1800" dirty="0" err="1"/>
              <a:t>bærekraftsmålene</a:t>
            </a:r>
            <a:r>
              <a:rPr lang="nb-NO" sz="1800" dirty="0"/>
              <a:t> (SDG 14 og 15) å tilføre arbeidet for å bevare naturmangfoldet? </a:t>
            </a:r>
          </a:p>
          <a:p>
            <a:pPr lvl="1"/>
            <a:r>
              <a:rPr lang="nb-NO" sz="1800" dirty="0"/>
              <a:t>Har Grønn kirke/ </a:t>
            </a:r>
            <a:r>
              <a:rPr lang="nb-NO" sz="1800" dirty="0" err="1"/>
              <a:t>Dnks</a:t>
            </a:r>
            <a:r>
              <a:rPr lang="nb-NO" sz="1800" dirty="0"/>
              <a:t> klimaarbeid noe å hente på et sterkere fokus på </a:t>
            </a:r>
            <a:r>
              <a:rPr lang="nb-NO" sz="1800" dirty="0" err="1"/>
              <a:t>bærekraftsmålene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FABA-7728-4BB2-BFA6-4BFB8A0D66A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193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480B4A-2F73-4DF3-830C-AD1D66F85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E244D78-F758-4A46-B9EF-E8793B097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639447-6FDC-4977-89A4-5BA541A2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F48A-B99F-4E05-89F0-B851E7940170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08C8DE-A96C-41B3-9572-D07D4ECA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83EFD-AC07-4165-BA2A-20BB9C8A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46D-8615-46DA-B609-80F3D5F698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66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C297EB-C57E-4B88-AD3E-D70E886A4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B496E67-D2E0-46FB-B071-CC0D3BA01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690C3FE-6007-46D4-AD27-AF83EC40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F48A-B99F-4E05-89F0-B851E7940170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1BB3BC-0065-4846-B787-05DCBD4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8392C2-0A0C-468C-900E-50DC76EF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46D-8615-46DA-B609-80F3D5F698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375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E1722FD-3288-4A98-B8DB-5136738ED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9CD8BCA-3AE2-45F7-B85A-A7063DBC9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E3F781-F103-4A1D-AD44-52609DCE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F48A-B99F-4E05-89F0-B851E7940170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484FAF-C64C-4841-A134-B09A6C28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BA6265-ECF6-42BE-9064-4E74A816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46D-8615-46DA-B609-80F3D5F698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537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ttern_Wallpaper3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r="2997"/>
          <a:stretch/>
        </p:blipFill>
        <p:spPr>
          <a:xfrm>
            <a:off x="-1" y="1"/>
            <a:ext cx="12192001" cy="683372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613069" y="427040"/>
            <a:ext cx="10992617" cy="5956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08498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867660-3A86-438B-A2AF-C3368A87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0A89A0-1995-4105-8628-FE5C5B423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13E552-0D6B-4E0C-8A29-CD477764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F48A-B99F-4E05-89F0-B851E7940170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0645F9-4236-4ED0-8AC5-02A29A8E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EC7052-26A0-42EE-BEE5-1E2552C4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46D-8615-46DA-B609-80F3D5F698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071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1B777C-3C8B-4D37-A93A-D22EAB0F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F313EC-737F-4495-A864-8C44FDC8A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C4E43C-EA9C-4728-91A3-18059DBD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F48A-B99F-4E05-89F0-B851E7940170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7978BC-21AA-479F-82B2-73B13A69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77E9A5-E933-4BBE-BC20-C9CAAF54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46D-8615-46DA-B609-80F3D5F698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13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8EA3DC-39DB-43DE-AC17-35C398F2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3DC595-0BE5-4FF9-B88A-CEF4507A5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41F417B-3559-4FC8-B462-C6CA31973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2914F8-29AE-454E-9691-AC0C31D1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F48A-B99F-4E05-89F0-B851E7940170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34CFB27-7997-46BE-8D3B-03DDBD5C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3CFEF24-C8AD-4ECC-8F9D-EC2007D6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46D-8615-46DA-B609-80F3D5F698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02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9B76B6-AAAF-4F30-9D63-AD363301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D6CC2B-1002-4E97-810A-256F0826F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69DC119-B714-41A2-8648-9DD8D5BA7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C9B6071-D531-4BFD-B46A-44D82DDAE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B0980FA-457F-4672-ABAB-2A4482480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BF1DA88-0610-47B6-808D-102B07C9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F48A-B99F-4E05-89F0-B851E7940170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B611D1D-FDB3-45E6-B789-85ABB834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86DD6C8-676D-43A9-A1E6-1BEF1D17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46D-8615-46DA-B609-80F3D5F698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171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7F8456-998B-474A-86DA-733AC1FC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84C3B86-7C2E-40EA-BD53-C5F99DEF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F48A-B99F-4E05-89F0-B851E7940170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6C9FBA-71EB-493A-A57A-B6EFC01B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442B87D-9CEB-4636-B866-33AD19BC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46D-8615-46DA-B609-80F3D5F698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407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80C199A-C08C-4B7E-BEF1-CCEAE283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F48A-B99F-4E05-89F0-B851E7940170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480781B-E5F1-4B6E-9481-65513437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D06C0E2-A3E5-477E-9F56-E9A650CD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46D-8615-46DA-B609-80F3D5F698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48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864E83-3F3E-4491-BCB5-5F9A32A8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2C5ED1-C054-4537-A9D7-50EF4FB7B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34B8D39-822B-493A-B5DE-0572531B3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C38E15-5335-412B-BA50-26F46E0D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F48A-B99F-4E05-89F0-B851E7940170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26F03E9-EFC4-4E9E-88EC-0BEFE7C9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5F5EFE4-F412-4ACA-A210-8682DCACC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46D-8615-46DA-B609-80F3D5F698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186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9FDE5D-97E4-4380-BE66-DF7A7B4D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D58DC14-7FD1-44BA-B57F-FAAEEF02F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278930B-990A-4504-B0A1-57AEA0C1B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00915A6-C44B-4374-9179-86738898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F48A-B99F-4E05-89F0-B851E7940170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B8F4D77-3CCE-45D2-99DC-DDDD9ED5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9871A91-7AEF-4C73-AE68-B9DFDCE0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0946D-8615-46DA-B609-80F3D5F698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32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2B59B77-5542-4272-A4C6-8381931F5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FDD6829-6DB5-4142-8910-81A5B180C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600610-22CE-4D3C-BB3B-F9A20EE2E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F48A-B99F-4E05-89F0-B851E7940170}" type="datetimeFigureOut">
              <a:rPr lang="nb-NO" smtClean="0"/>
              <a:t>21.10.2020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E56233-E2FE-45A9-B759-5A492CE20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A0BD28-44D1-4BB1-A8DF-502754979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0946D-8615-46DA-B609-80F3D5F698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0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71618286-7261-4F0E-9513-3BF2793D8FC3}"/>
              </a:ext>
            </a:extLst>
          </p:cNvPr>
          <p:cNvSpPr txBox="1"/>
          <p:nvPr/>
        </p:nvSpPr>
        <p:spPr>
          <a:xfrm>
            <a:off x="3431458" y="1228721"/>
            <a:ext cx="70693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0" b="1" dirty="0"/>
              <a:t>Kirka og FNs </a:t>
            </a:r>
            <a:r>
              <a:rPr lang="nb-NO" sz="6600" b="1" dirty="0" err="1"/>
              <a:t>bærekraftsmål</a:t>
            </a:r>
            <a:r>
              <a:rPr lang="nb-NO" sz="6600" b="1" dirty="0"/>
              <a:t> – hva har de til felles?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69A49C7-C833-46A1-B27B-75137235F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831091"/>
              </p:ext>
            </p:extLst>
          </p:nvPr>
        </p:nvGraphicFramePr>
        <p:xfrm>
          <a:off x="322587" y="322819"/>
          <a:ext cx="11546825" cy="621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370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llustrasjon av bærekraftsmåle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719" y="190864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6115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45810E6-0647-4531-84A8-8BC2CB85AF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9" b="3243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07403" y="855406"/>
            <a:ext cx="5004073" cy="47164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b-NO" sz="1500" dirty="0"/>
          </a:p>
          <a:p>
            <a:pPr marL="0" indent="0">
              <a:buNone/>
            </a:pPr>
            <a:r>
              <a:rPr lang="nb-NO" dirty="0"/>
              <a:t>3 prinsipper: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1. Universalitet («Nå er vi alle blitt utviklingsland» -Erna Solberg) </a:t>
            </a:r>
          </a:p>
          <a:p>
            <a:pPr marL="0" indent="0">
              <a:buNone/>
            </a:pPr>
            <a:r>
              <a:rPr lang="nb-NO" dirty="0"/>
              <a:t>2. Helhet / </a:t>
            </a:r>
            <a:r>
              <a:rPr lang="nb-NO" dirty="0" err="1"/>
              <a:t>udelelighet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3. Ingen skal utelates (</a:t>
            </a:r>
            <a:r>
              <a:rPr lang="nb-NO" dirty="0" err="1"/>
              <a:t>Leaving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behind</a:t>
            </a:r>
            <a:r>
              <a:rPr lang="nb-NO" dirty="0"/>
              <a:t> –LNOB) </a:t>
            </a:r>
          </a:p>
          <a:p>
            <a:pPr marL="0" indent="0">
              <a:buNone/>
            </a:pPr>
            <a:endParaRPr lang="nb-NO" sz="1500" dirty="0"/>
          </a:p>
        </p:txBody>
      </p:sp>
    </p:spTree>
    <p:extLst>
      <p:ext uri="{BB962C8B-B14F-4D97-AF65-F5344CB8AC3E}">
        <p14:creationId xmlns:p14="http://schemas.microsoft.com/office/powerpoint/2010/main" val="4284323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72845" y="1032699"/>
            <a:ext cx="4888306" cy="1668178"/>
          </a:xfrm>
        </p:spPr>
        <p:txBody>
          <a:bodyPr>
            <a:normAutofit fontScale="90000"/>
          </a:bodyPr>
          <a:lstStyle/>
          <a:p>
            <a:r>
              <a:rPr lang="nb-NO" dirty="0"/>
              <a:t>Bærekraftig utvikling langs tre dimensjoner:</a:t>
            </a:r>
            <a:br>
              <a:rPr lang="nb-NO" dirty="0"/>
            </a:br>
            <a:r>
              <a:rPr lang="nb-NO" dirty="0"/>
              <a:t>sosial, miljø og økonomi</a:t>
            </a:r>
            <a:br>
              <a:rPr lang="nb-NO" dirty="0"/>
            </a:br>
            <a:endParaRPr lang="nb-NO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https://norad.no/globalassets/bilder-2015--/aktuelt/barekraftsmalene.jpg?preset=Fluid117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4" r="16532" b="2"/>
          <a:stretch/>
        </p:blipFill>
        <p:spPr bwMode="auto">
          <a:xfrm>
            <a:off x="2" y="10"/>
            <a:ext cx="4847302" cy="3542548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67188" y="3189057"/>
            <a:ext cx="4884189" cy="243886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br>
              <a:rPr lang="nb-NO" sz="1800" dirty="0"/>
            </a:br>
            <a:r>
              <a:rPr lang="nb-NO" sz="1800" dirty="0"/>
              <a:t>Bærekraftig</a:t>
            </a:r>
          </a:p>
          <a:p>
            <a:pPr marL="0" indent="0" algn="ctr">
              <a:buNone/>
            </a:pPr>
            <a:r>
              <a:rPr lang="nb-NO" sz="1800" dirty="0"/>
              <a:t>Rettferdig</a:t>
            </a:r>
          </a:p>
          <a:p>
            <a:pPr marL="0" indent="0" algn="ctr">
              <a:buNone/>
            </a:pPr>
            <a:r>
              <a:rPr lang="nb-NO" sz="1800" dirty="0"/>
              <a:t>levedyktig</a:t>
            </a:r>
          </a:p>
        </p:txBody>
      </p:sp>
      <p:pic>
        <p:nvPicPr>
          <p:cNvPr id="4098" name="Picture 2" descr="Bilderesultater for 3 dimensions sustainable developm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8" r="-2" b="17556"/>
          <a:stretch/>
        </p:blipFill>
        <p:spPr bwMode="auto">
          <a:xfrm>
            <a:off x="2790920" y="4280295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2151798" y="6790099"/>
            <a:ext cx="9916532" cy="336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7567188" y="3918641"/>
            <a:ext cx="2824681" cy="156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533709" y="4157123"/>
            <a:ext cx="2824681" cy="156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14292405" y="10399413"/>
            <a:ext cx="814210" cy="271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7308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979314" y="1396289"/>
            <a:ext cx="437558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Hvorfor skal kirken jobbe med bærekraftsmålene?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6F7AFD2-187B-48C5-95CC-2AB39060E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5" r="5" b="24454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C43EC10-2C3A-4462-BFB1-FDA34B7881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6" r="7279" b="6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46A85FC-B0E3-4A14-89AE-52C931EE24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72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60AEE7AD-6E7B-4BF6-B821-AEB492FDAF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175" r="4" b="2459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79313" y="2871982"/>
            <a:ext cx="4375579" cy="31001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1. </a:t>
            </a:r>
            <a:r>
              <a:rPr lang="en-US" sz="1800" dirty="0" err="1"/>
              <a:t>Verdier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mål</a:t>
            </a:r>
            <a:r>
              <a:rPr lang="en-US" sz="1800" dirty="0"/>
              <a:t>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resonnerer</a:t>
            </a:r>
            <a:r>
              <a:rPr lang="en-US" sz="1800" dirty="0"/>
              <a:t> med </a:t>
            </a:r>
            <a:r>
              <a:rPr lang="en-US" sz="1800" dirty="0" err="1"/>
              <a:t>kristen</a:t>
            </a:r>
            <a:r>
              <a:rPr lang="en-US" sz="1800" dirty="0"/>
              <a:t> </a:t>
            </a:r>
            <a:r>
              <a:rPr lang="en-US" sz="1800" dirty="0" err="1"/>
              <a:t>tro</a:t>
            </a:r>
            <a:r>
              <a:rPr lang="en-US" sz="1800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br>
              <a:rPr lang="en-US" sz="1800" dirty="0"/>
            </a:br>
            <a:r>
              <a:rPr lang="en-US" sz="1800" dirty="0"/>
              <a:t>2. </a:t>
            </a:r>
            <a:r>
              <a:rPr lang="en-US" sz="1800" dirty="0" err="1"/>
              <a:t>Strategisk</a:t>
            </a:r>
            <a:r>
              <a:rPr lang="en-US" sz="1800" dirty="0"/>
              <a:t> </a:t>
            </a:r>
            <a:r>
              <a:rPr lang="en-US" sz="1800" dirty="0" err="1"/>
              <a:t>utgangspunkt</a:t>
            </a:r>
            <a:r>
              <a:rPr lang="en-US" sz="1800" dirty="0"/>
              <a:t> for (</a:t>
            </a:r>
            <a:r>
              <a:rPr lang="en-US" sz="1800" dirty="0" err="1"/>
              <a:t>nye</a:t>
            </a:r>
            <a:r>
              <a:rPr lang="en-US" sz="1800" dirty="0"/>
              <a:t>) </a:t>
            </a:r>
            <a:r>
              <a:rPr lang="en-US" sz="1800" dirty="0" err="1"/>
              <a:t>partnerskap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samarbeid</a:t>
            </a:r>
            <a:r>
              <a:rPr lang="en-US" sz="1800" dirty="0"/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9515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r="-1" b="49117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nb-NO" sz="2800"/>
              <a:t>Hvordan bruker vi </a:t>
            </a:r>
            <a:r>
              <a:rPr lang="nb-NO" sz="2800" err="1"/>
              <a:t>bærekraftsmålene</a:t>
            </a:r>
            <a:r>
              <a:rPr lang="nb-NO" sz="2800"/>
              <a:t> i vårt arbeid?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br>
              <a:rPr lang="nb-NO" sz="1700" dirty="0"/>
            </a:br>
            <a:endParaRPr lang="nb-NO" sz="1700" dirty="0"/>
          </a:p>
          <a:p>
            <a:pPr marL="0" indent="0">
              <a:buNone/>
            </a:pPr>
            <a:r>
              <a:rPr lang="nb-NO" sz="1700" dirty="0"/>
              <a:t>Vi har en jobb å gjøre i å ta eierskap: bruke og kritisere! Det er det beste vi har til å sette agenda: Målene er ikke perfekte og må defineres – her kan kirken være på banen. </a:t>
            </a:r>
          </a:p>
          <a:p>
            <a:pPr marL="0" indent="0">
              <a:buNone/>
            </a:pPr>
            <a:endParaRPr lang="nb-NO" sz="1700" dirty="0"/>
          </a:p>
          <a:p>
            <a:pPr marL="0" indent="0">
              <a:buNone/>
            </a:pPr>
            <a:endParaRPr lang="nb-NO" sz="1700" dirty="0"/>
          </a:p>
          <a:p>
            <a:pPr marL="0" indent="0">
              <a:buNone/>
            </a:pPr>
            <a:endParaRPr lang="nb-NO" sz="1700" dirty="0"/>
          </a:p>
        </p:txBody>
      </p:sp>
      <p:sp>
        <p:nvSpPr>
          <p:cNvPr id="4" name="AutoShape 2" descr="Bilderesultater for plan for diak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6858000" y="2864498"/>
            <a:ext cx="2873829" cy="2500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4528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0" y="540280"/>
            <a:ext cx="5314536" cy="1325563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sz="6000" dirty="0"/>
              <a:t>Klima, miljø og </a:t>
            </a:r>
            <a:r>
              <a:rPr lang="nb-NO" sz="6000" dirty="0" err="1"/>
              <a:t>bærekraftsmål</a:t>
            </a:r>
            <a:r>
              <a:rPr lang="nb-NO" sz="6000" dirty="0"/>
              <a:t>: </a:t>
            </a:r>
            <a:br>
              <a:rPr lang="nb-NO" dirty="0"/>
            </a:br>
            <a:endParaRPr lang="nb-NO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t="8187" b="15175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34329" y="2279017"/>
            <a:ext cx="5314543" cy="365505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nb-NO" sz="4000" dirty="0"/>
              <a:t>Mål 12 – bærekraftig produksjon</a:t>
            </a:r>
          </a:p>
          <a:p>
            <a:pPr marL="0" indent="0">
              <a:buNone/>
            </a:pPr>
            <a:r>
              <a:rPr lang="nb-NO" sz="4000" dirty="0"/>
              <a:t>Mål 13  - Stoppe klimaendringene</a:t>
            </a:r>
          </a:p>
          <a:p>
            <a:pPr marL="0" indent="0">
              <a:buNone/>
            </a:pPr>
            <a:r>
              <a:rPr lang="nb-NO" sz="4000" dirty="0"/>
              <a:t>Mål 14  - Liv under vann</a:t>
            </a:r>
          </a:p>
          <a:p>
            <a:pPr marL="0" indent="0">
              <a:buNone/>
            </a:pPr>
            <a:r>
              <a:rPr lang="nb-NO" sz="4000" dirty="0"/>
              <a:t>Mål 15  - Liv på land</a:t>
            </a:r>
          </a:p>
          <a:p>
            <a:pPr marL="0" indent="0">
              <a:buNone/>
            </a:pPr>
            <a:endParaRPr lang="nb-NO" sz="4000" dirty="0"/>
          </a:p>
          <a:p>
            <a:pPr lvl="1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051098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6748DF-D6A4-4515-B5A6-31D9D1E5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/>
              <a:t>Konkrete</a:t>
            </a:r>
            <a:r>
              <a:rPr lang="en-US" sz="5400" dirty="0"/>
              <a:t> </a:t>
            </a:r>
            <a:r>
              <a:rPr lang="en-US" sz="5400" dirty="0" err="1"/>
              <a:t>ressurser</a:t>
            </a:r>
            <a:r>
              <a:rPr lang="en-US" sz="5400" dirty="0"/>
              <a:t> I det </a:t>
            </a:r>
            <a:r>
              <a:rPr lang="en-US" sz="5400" dirty="0" err="1"/>
              <a:t>videre</a:t>
            </a:r>
            <a:r>
              <a:rPr lang="en-US" sz="5400" dirty="0"/>
              <a:t> </a:t>
            </a:r>
            <a:r>
              <a:rPr lang="en-US" sz="5400" dirty="0" err="1"/>
              <a:t>arbeidet</a:t>
            </a:r>
            <a:endParaRPr lang="en-US" sz="5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F865A186-BD7F-46BD-9263-F82A16AB2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895124"/>
              </p:ext>
            </p:extLst>
          </p:nvPr>
        </p:nvGraphicFramePr>
        <p:xfrm>
          <a:off x="240336" y="0"/>
          <a:ext cx="600999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432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3848319A1EC3408AD6EAC8E534CD0D" ma:contentTypeVersion="7" ma:contentTypeDescription="Opprett et nytt dokument." ma:contentTypeScope="" ma:versionID="fe7e69f3c270a62d9e6f686ee18f1f6a">
  <xsd:schema xmlns:xsd="http://www.w3.org/2001/XMLSchema" xmlns:xs="http://www.w3.org/2001/XMLSchema" xmlns:p="http://schemas.microsoft.com/office/2006/metadata/properties" xmlns:ns3="a9255c2f-ed29-4840-b421-fb4e850002dd" xmlns:ns4="70c12e38-e30a-42ec-bfb3-9907174e8785" targetNamespace="http://schemas.microsoft.com/office/2006/metadata/properties" ma:root="true" ma:fieldsID="565adc812f576b4d36b71c241c42c9fc" ns3:_="" ns4:_="">
    <xsd:import namespace="a9255c2f-ed29-4840-b421-fb4e850002dd"/>
    <xsd:import namespace="70c12e38-e30a-42ec-bfb3-9907174e87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55c2f-ed29-4840-b421-fb4e850002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12e38-e30a-42ec-bfb3-9907174e87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91A94C-2432-4963-9BDD-68D9369752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709B30-C417-4CA6-9F18-732AED1FC4B7}">
  <ds:schemaRefs>
    <ds:schemaRef ds:uri="http://schemas.microsoft.com/office/2006/metadata/properties"/>
    <ds:schemaRef ds:uri="a9255c2f-ed29-4840-b421-fb4e850002dd"/>
    <ds:schemaRef ds:uri="70c12e38-e30a-42ec-bfb3-9907174e878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1D32DF-80C6-4ECD-81A8-699C917C8C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55c2f-ed29-4840-b421-fb4e850002dd"/>
    <ds:schemaRef ds:uri="70c12e38-e30a-42ec-bfb3-9907174e8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Widescreen</PresentationFormat>
  <Paragraphs>58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Office-tema</vt:lpstr>
      <vt:lpstr>PowerPoint-presentasjon</vt:lpstr>
      <vt:lpstr>PowerPoint-presentasjon</vt:lpstr>
      <vt:lpstr>PowerPoint-presentasjon</vt:lpstr>
      <vt:lpstr>Bærekraftig utvikling langs tre dimensjoner: sosial, miljø og økonomi </vt:lpstr>
      <vt:lpstr>Hvorfor skal kirken jobbe med bærekraftsmålene?  </vt:lpstr>
      <vt:lpstr>Hvordan bruker vi bærekraftsmålene i vårt arbeid? </vt:lpstr>
      <vt:lpstr> Klima, miljø og bærekraftsmål:  </vt:lpstr>
      <vt:lpstr>Konkrete ressurser I det videre arbeidet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Sigrid Flaata</dc:creator>
  <cp:lastModifiedBy>Sigrid Flaata</cp:lastModifiedBy>
  <cp:revision>2</cp:revision>
  <dcterms:created xsi:type="dcterms:W3CDTF">2020-10-21T11:42:38Z</dcterms:created>
  <dcterms:modified xsi:type="dcterms:W3CDTF">2020-10-21T13:25:15Z</dcterms:modified>
</cp:coreProperties>
</file>